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5" r:id="rId4"/>
    <p:sldId id="339" r:id="rId5"/>
    <p:sldId id="344" r:id="rId6"/>
    <p:sldId id="345" r:id="rId7"/>
    <p:sldId id="346" r:id="rId8"/>
    <p:sldId id="347" r:id="rId9"/>
    <p:sldId id="348" r:id="rId10"/>
    <p:sldId id="349" r:id="rId11"/>
    <p:sldId id="351" r:id="rId12"/>
    <p:sldId id="353" r:id="rId13"/>
    <p:sldId id="352" r:id="rId14"/>
    <p:sldId id="354" r:id="rId15"/>
    <p:sldId id="342" r:id="rId16"/>
    <p:sldId id="343" r:id="rId17"/>
    <p:sldId id="312" r:id="rId18"/>
    <p:sldId id="355" r:id="rId19"/>
    <p:sldId id="326" r:id="rId20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7" autoAdjust="0"/>
  </p:normalViewPr>
  <p:slideViewPr>
    <p:cSldViewPr showGuides="1">
      <p:cViewPr varScale="1">
        <p:scale>
          <a:sx n="106" d="100"/>
          <a:sy n="106" d="100"/>
        </p:scale>
        <p:origin x="114" y="660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因此，提示工程在很大程度上仍然是临时性的且缺乏指导。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8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36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image" Target="../media/image43.png"/><Relationship Id="rId4" Type="http://schemas.openxmlformats.org/officeDocument/2006/relationships/tags" Target="../tags/tag5.xm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Jinfei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Why Prompt Design Matters and Works:</a:t>
            </a: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 A Complexity Analysis of Prompt Search Space in LLMs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696383" y="503846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code:</a:t>
            </a:r>
            <a:r>
              <a:rPr lang="da-DK" altLang="zh-CN" dirty="0"/>
              <a:t> N</a:t>
            </a:r>
            <a:r>
              <a:rPr lang="en-US" altLang="zh-CN" dirty="0"/>
              <a:t>one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ACL ’25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E5D0140-2839-3C2D-5A96-89CA77C264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91238" y="2848047"/>
            <a:ext cx="8409524" cy="1161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5EF1D-F028-79C9-86EF-84EFE7214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B753BA-6BB1-8B88-7E1B-025277D445B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1B857CB-830E-1FA6-31E2-84C8F6A928A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588A79F-EDC6-D0C2-F23E-8F6A1844287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332B32C-5E9F-D75A-6E90-C3A91D75DD4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7B74F26-EDD9-0FDA-CB7A-3EF18744200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70F7BD8-0EB0-0F47-74FA-B331996BD281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BB34579-4D53-EDCA-704C-7D2658605B76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8E20D30-E950-2E53-DD80-1E948E78CEC9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CF73C11-B573-3257-201D-FC6672C9C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600251"/>
            <a:ext cx="5867400" cy="620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547E9-BDA8-73E1-9394-3C595F60B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18D8B92-3426-AA13-6506-2CFFB67C5F2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BC20FF4-4F49-B923-C53D-E1B6DD8DBD7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D2866B9-26B7-D5D7-FDE9-228A3624992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6430532-A4C2-C1D1-5992-5EA4CCAF6AC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6547335-3D9B-7739-0096-C61B9100415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AFA6CD6-44E2-4B45-D0A2-415B72D94550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7731BCD-3E8E-89B5-E025-6250F807C5C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31CBADC-60C9-A104-F7F2-B3BF8F5D49D8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BB47CCD-3F4F-9B00-D5F4-0AA99BA44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167" y="707186"/>
            <a:ext cx="6366420" cy="62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EC591-C7E8-50B7-9933-17529A64D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32F6658-EB80-0B0D-357F-B9FD8BD5F4A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4539DB7-8964-9463-DF9D-43EA6BF93A9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C60493A-9AED-D891-D444-78A29B9FEAC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F12CCF3-0E07-70BF-921B-7FC4643C80E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CB07ED1-F23D-E1F5-02AA-1D84F3B8243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5168C36-47D8-F240-AE91-C68B0EF7D3F0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0442D18-7D0F-58C0-9D26-1344003D4E83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D48FCE6-E9BD-0B77-FB1D-7E2873A3A5D7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3157C05-B27C-7FA3-E566-72867EA3F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431428"/>
            <a:ext cx="8305800" cy="18804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61DAD4-426D-107C-7A28-F7841ED7D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4439153"/>
            <a:ext cx="6180952" cy="23714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3DB3A3-A1AD-F3AE-CF64-047747DB9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224" y="752412"/>
            <a:ext cx="8233776" cy="16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82E9A-5965-27FA-395D-9970D43BC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3F79BA5-870C-DFA4-194B-EDAE425D08D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5698A68-3B72-F7A6-B632-1394E3982C6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1F0C408-9441-302A-09A4-472E13FF1EF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CE90871-197B-2092-6060-A2EAE06662D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8643C9C-8573-D4E4-6397-7BA928E6501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51C668D-5FF4-F9B2-43CB-E1CC2AACACFC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94B0DAB-7CA6-5B74-1B63-29C77FD706A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520CE59-9588-472E-68A1-F5055D2C14A1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153A6CB-6CC5-3AE7-854D-3F79807C4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734522"/>
            <a:ext cx="6592424" cy="5791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B4A43D-D78F-C814-4D00-99A1DC67D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637" y="778113"/>
            <a:ext cx="5918713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D4ECB-8C7D-7C75-3F6C-50231C2B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EA5EF36-3262-24E8-AFF0-891FB4DFC7C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1E42C59-DA21-E2CB-26EF-06FF4C3906F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33ADA4D-8ECB-2AC1-30D1-52190230381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1FD05D0-A513-DB02-5874-B75803856DA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D0D7D24-4666-2EED-C0F5-202913F2EB9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80C996C-4E81-99B2-921D-132718BB18E2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583FB41-611A-6862-5E2F-BE765079BF1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81ADC15-209C-804D-831E-CDAB2095483B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06BE799-140C-9397-0E62-2650136DE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651886"/>
            <a:ext cx="5524123" cy="62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46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CD368-BCAD-7034-2593-CB2EC7BDC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0A57566-B28B-9646-9332-12DFB4D78D6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D2E7975-90E7-0692-1927-D8AB287348A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174F6E2-7703-73C1-57B4-E37C021F533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D07EA02-8CDC-33D6-EE06-DB55DBFC23D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8C03369-B1F5-5B75-DACD-CC46B531C7A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4C63215-2026-9854-F4B5-E790D815631A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9E9333A-B002-C18B-4468-B28714DC4B7D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939EEE4-1E97-278C-F254-93412FE6D956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4D671A1-A081-D4C5-49B1-250F5C6A5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75" y="1127180"/>
            <a:ext cx="4620065" cy="521059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0D417D5-1C0C-DAEC-2CFD-924E5D413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945346"/>
            <a:ext cx="4419600" cy="486427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1F3FB25-2F43-B826-6CF0-DDFFA52C8C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879299"/>
            <a:ext cx="5004924" cy="7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1D37B-D264-A255-E533-D0CB6A39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4ED527-EF6D-8B97-1383-69E15D7B413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8208F05-B0FA-C591-262F-E4DAC63D180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B85CC93-1879-1D6B-6EBD-6E2DDE00443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54474E8-84A2-F8DC-B955-EA7BFD56696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FFD0F5B-F4D4-C49B-044E-6735293AD77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B0FA146-06F2-46D0-7859-296E08E0F207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28CD47C-873A-DA53-8A64-9B49B3DF0D71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51098DE-E652-D38F-F9B0-584867E2482D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5ABCE3B-E410-351F-71F3-0E398852C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410511"/>
            <a:ext cx="5410200" cy="8981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929D370-7589-ADE0-A343-C7B687E5B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647596"/>
            <a:ext cx="5410200" cy="60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7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6676B9-51ED-7354-6A8E-58846F8AA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12192000" cy="42141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C41E5-D8D0-1903-BE78-197460026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685326A-EA62-FC80-5C53-DE570F34B55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2D075E0-A39E-259C-7790-B865F717656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CB39D42-AA69-A00F-E193-C98462DB661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18020DA-98B1-B378-2EBF-FD971F0B5D8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8EF8972-17E4-F83A-1D9A-AD4170EE803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DBF3BC9C-B1E7-5646-6753-D25DF78CE457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454502A-A26A-5FC3-A287-3BE7F5516C7D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197D572-A4C4-124E-EDBE-904121083C4B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CDD801DB-7493-475B-1D93-720F9D1E6112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8EC372E-AD59-3433-673A-E708FBEE2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981200"/>
            <a:ext cx="7043960" cy="31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1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>
              <p:custDataLst>
                <p:tags r:id="rId7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0"/>
          <p:cNvSpPr txBox="1"/>
          <p:nvPr>
            <p:custDataLst>
              <p:tags r:id="rId2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3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2"/>
          <p:cNvSpPr txBox="1"/>
          <p:nvPr>
            <p:custDataLst>
              <p:tags r:id="rId4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ED2A60D-D38E-D014-4EF3-8D02D727CBD3}"/>
              </a:ext>
            </a:extLst>
          </p:cNvPr>
          <p:cNvSpPr txBox="1"/>
          <p:nvPr/>
        </p:nvSpPr>
        <p:spPr>
          <a:xfrm>
            <a:off x="5252799" y="1733609"/>
            <a:ext cx="60975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Despite the remarkable successes of Large Language Models (LLMs), the underlying Transformer architecture </a:t>
            </a:r>
            <a:r>
              <a:rPr lang="en-US" altLang="zh-CN" dirty="0">
                <a:solidFill>
                  <a:srgbClr val="FF0000"/>
                </a:solidFill>
              </a:rPr>
              <a:t>has inherent limitations </a:t>
            </a:r>
            <a:r>
              <a:rPr lang="en-US" altLang="zh-CN" dirty="0"/>
              <a:t>in handling complex reasoning tasks. </a:t>
            </a:r>
          </a:p>
          <a:p>
            <a:r>
              <a:rPr lang="en-US" altLang="zh-CN" dirty="0"/>
              <a:t>Chain of-Thought (</a:t>
            </a:r>
            <a:r>
              <a:rPr lang="en-US" altLang="zh-CN" dirty="0" err="1"/>
              <a:t>CoT</a:t>
            </a:r>
            <a:r>
              <a:rPr lang="en-US" altLang="zh-CN" dirty="0"/>
              <a:t>) prompting has emerged as a practical workaround, but most </a:t>
            </a:r>
            <a:r>
              <a:rPr lang="en-US" altLang="zh-CN" dirty="0" err="1"/>
              <a:t>CoT</a:t>
            </a:r>
            <a:r>
              <a:rPr lang="en-US" altLang="zh-CN" dirty="0"/>
              <a:t>-based methods rely on a single generic prompt like “think step by step,” </a:t>
            </a:r>
            <a:r>
              <a:rPr lang="en-US" altLang="zh-CN" dirty="0">
                <a:solidFill>
                  <a:srgbClr val="FF0000"/>
                </a:solidFill>
              </a:rPr>
              <a:t>with no task-specific </a:t>
            </a:r>
            <a:r>
              <a:rPr lang="en-US" altLang="zh-CN" dirty="0" err="1">
                <a:solidFill>
                  <a:srgbClr val="FF0000"/>
                </a:solidFill>
              </a:rPr>
              <a:t>adap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tation</a:t>
            </a:r>
            <a:r>
              <a:rPr lang="en-US" altLang="zh-CN" dirty="0">
                <a:solidFill>
                  <a:srgbClr val="FF0000"/>
                </a:solidFill>
              </a:rPr>
              <a:t>. </a:t>
            </a:r>
          </a:p>
          <a:p>
            <a:r>
              <a:rPr lang="en-US" altLang="zh-CN" dirty="0"/>
              <a:t>These approaches expect the model to discover an effective reasoning path on its own, </a:t>
            </a:r>
            <a:r>
              <a:rPr lang="en-US" altLang="zh-CN" b="1" dirty="0"/>
              <a:t>forcing it to search through a vast prompt space. </a:t>
            </a:r>
            <a:r>
              <a:rPr lang="en-US" altLang="zh-CN" dirty="0"/>
              <a:t>In contrast, many work has explored task-specific prompt designs to boost performance. </a:t>
            </a:r>
          </a:p>
          <a:p>
            <a:r>
              <a:rPr lang="en-US" altLang="zh-CN" dirty="0"/>
              <a:t>However, these designs are typically developed through trial and error, </a:t>
            </a:r>
            <a:r>
              <a:rPr lang="en-US" altLang="zh-CN" i="1" dirty="0">
                <a:solidFill>
                  <a:srgbClr val="FF0000"/>
                </a:solidFill>
              </a:rPr>
              <a:t>lacking a theoretical ground</a:t>
            </a:r>
            <a:r>
              <a:rPr lang="en-US" altLang="zh-CN" dirty="0"/>
              <a:t>. As a result, prompt engineering remains largely ad hoc and unguided. 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EB724D4-445A-8470-F186-996752B4F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03" y="1512926"/>
            <a:ext cx="4416180" cy="46592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F8B6422-9CFA-872C-F5F0-5ABFF1686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838200"/>
            <a:ext cx="9829800" cy="38050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8F2B2A4-AA21-AE4B-3D41-D7CE8E9E3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325" y="5029200"/>
            <a:ext cx="10049347" cy="11246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61A37-DA88-CC3B-942D-67FA31773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20683B-BF06-08B2-A7DC-65E9B3D54FD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7CBE4E5-A780-BECD-72CF-1906D515D7E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22CFCFC-4158-3724-05E9-9D76CA4156F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C501FBD-3494-1097-1C4E-FEA30A21EC4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FFB575B-9665-30DF-57FA-3F469E0DBB7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5365E64-36E4-5434-E173-C6B39679B7D3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A50CB8C-7EF2-5A52-700F-972261B11049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8FFED88-3CC3-ED43-045B-3F79379FFA56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0322A3-9D5F-941B-063F-C79C942DB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860" y="1219200"/>
            <a:ext cx="7205143" cy="49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73D1C-E63F-3FAA-F8CD-E3F99397B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055DFF-CA8D-832A-9976-B20BF501D06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4B49452-429B-B388-CE01-108928C1280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B6A25D0-C9E8-62CA-7A71-1E05959A029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B996D5B-76AA-7E96-E823-0EB92178EEA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DE2969D-3E70-6EFE-0634-C91FCDE0BB1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798D880-9441-4B87-B53D-F175E941DEBF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05071CD-8B19-FA14-DFFA-295E99BDA5E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FC760BF-04D8-9F77-2F68-85A2494D7A27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38B076-9F9B-A8D9-9367-EF4179E4A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150" y="729995"/>
            <a:ext cx="9377971" cy="59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6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83777-EC33-A4AB-69B4-F62B9D3A5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21A9778-698D-ADD2-68AF-B9A286C416C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9C61566-8B24-E95E-21BC-A97781662EA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BAFEA1C-2C99-7AAE-6280-91AFF84600F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F62047D-CCC2-DEB4-B6B2-4A6EFD42702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FC78F7D-A187-CD53-4892-C51173FF727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06C3010-835B-4E06-6F33-A43980BAD409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A6CA6DA-FC35-8E8C-DD73-EB5FA5C716E1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3EA3560-4B8F-6E6F-75D2-CDBBAC62ADEB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9F06C5-1109-635E-8702-B4BC38BBE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524000"/>
            <a:ext cx="12192000" cy="39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4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1B5A5-1CCB-CEA0-7639-5659A7F5C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A980E46-891A-59AC-93EE-14FCFC85D29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BCB6C9B-E9FB-0AD4-58E5-14CA20DDB9F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9E38405-D775-4BCD-28C0-F59C9F14DD3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D2FE0C-CCFE-BC95-A2A2-B5472787EE1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91E96E3-A01B-E145-F662-9E442047C29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362F8D2-2F54-2AA3-E36B-D3F7DEDFDF47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4976A9B-2AC3-422D-0DFC-24D82D2F5D8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422109B-EA35-F466-E3FE-A86231A2672F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879744-33DC-7A12-E2E9-ADFD05BC9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3454"/>
            <a:ext cx="12192000" cy="37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1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C4D04-6056-513F-CE9A-B69554622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2CD4E2-6C93-90E1-3D9A-6E6ABBF7B36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D5D658F-A7C2-5783-8F8C-9974F02B166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C894C85-4490-F132-C137-27597474846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48DA751-A8D5-E3C2-8001-B5744965A4A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C1F13DB-C052-DFD9-AC4A-B9DF4AE6910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400C646C-0B36-7821-D478-A56BD9D76385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593E8BC-EB74-0596-70AE-06F0F62B6C4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D923ECC-4BB1-BCBB-9459-A79C762C5006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9C6479-67A0-9B04-017E-11ED44FD8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1668"/>
            <a:ext cx="12192000" cy="49146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3FA390-89DF-E919-0EE2-5C4B2F271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03" y="6019840"/>
            <a:ext cx="3048000" cy="6740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D631C3-10A5-2132-5400-2B59BAECA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2671" y="6256005"/>
            <a:ext cx="3590476" cy="2952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5232D7-DDE6-5045-A3F4-70BB5C385C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408" y="6213985"/>
            <a:ext cx="2085714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7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59E73-BD62-4D2D-7D9C-D1E14B887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71CA8D2-BD29-AC35-7993-E8987119AB1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03D74CD-81D2-1A42-4465-5A58DA72CFE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95D8E98-AE44-A15C-A8E4-0E3C7441F70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DC4198E-DC26-B633-A6BA-5DC1AF9A136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90ECC0B-F695-FF9E-B0BA-C7B78B3E804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CF96AA4-6DF6-4A7C-05F0-22F2C38CD9AB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7B44D4B-B668-B5EA-9A00-8F42EE74BF3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D0C11A2-E17B-E785-A2CC-55E18DA59610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48176A1-D621-4FA2-544A-46382AA90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857" y="1548047"/>
            <a:ext cx="8914286" cy="3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48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dmZWMwNzNmZmQyYjgzMTEwNDQ4MzZiNjkxZGQ0MG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562</Words>
  <Application>Microsoft Office PowerPoint</Application>
  <PresentationFormat>宽屏</PresentationFormat>
  <Paragraphs>154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155</cp:revision>
  <dcterms:created xsi:type="dcterms:W3CDTF">2023-09-17T03:47:00Z</dcterms:created>
  <dcterms:modified xsi:type="dcterms:W3CDTF">2025-07-28T11:00:58Z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7B42DDB11C9E4E5D8085896DFF7F8334_13</vt:lpwstr>
  </property>
  <property fmtid="{D5CDD505-2E9C-101B-9397-08002B2CF9AE}" pid="6" name="KSOProductBuildVer">
    <vt:lpwstr>2052-12.1.0.19770</vt:lpwstr>
  </property>
</Properties>
</file>